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0"/>
  </p:handoutMasterIdLst>
  <p:sldIdLst>
    <p:sldId id="256" r:id="rId2"/>
    <p:sldId id="257" r:id="rId3"/>
    <p:sldId id="265" r:id="rId4"/>
    <p:sldId id="259" r:id="rId5"/>
    <p:sldId id="260" r:id="rId6"/>
    <p:sldId id="262" r:id="rId7"/>
    <p:sldId id="261" r:id="rId8"/>
    <p:sldId id="264" r:id="rId9"/>
    <p:sldId id="263" r:id="rId10"/>
    <p:sldId id="267" r:id="rId11"/>
    <p:sldId id="266" r:id="rId12"/>
    <p:sldId id="269" r:id="rId13"/>
    <p:sldId id="268" r:id="rId14"/>
    <p:sldId id="271" r:id="rId15"/>
    <p:sldId id="270" r:id="rId16"/>
    <p:sldId id="273" r:id="rId17"/>
    <p:sldId id="272" r:id="rId18"/>
    <p:sldId id="287" r:id="rId19"/>
    <p:sldId id="285" r:id="rId20"/>
    <p:sldId id="289" r:id="rId21"/>
    <p:sldId id="292" r:id="rId22"/>
    <p:sldId id="293" r:id="rId23"/>
    <p:sldId id="274" r:id="rId24"/>
    <p:sldId id="275" r:id="rId25"/>
    <p:sldId id="276" r:id="rId26"/>
    <p:sldId id="277" r:id="rId27"/>
    <p:sldId id="294" r:id="rId28"/>
    <p:sldId id="288" r:id="rId29"/>
    <p:sldId id="295" r:id="rId30"/>
    <p:sldId id="281" r:id="rId31"/>
    <p:sldId id="284" r:id="rId32"/>
    <p:sldId id="282" r:id="rId33"/>
    <p:sldId id="278" r:id="rId34"/>
    <p:sldId id="279" r:id="rId35"/>
    <p:sldId id="280" r:id="rId36"/>
    <p:sldId id="283" r:id="rId37"/>
    <p:sldId id="290" r:id="rId38"/>
    <p:sldId id="29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78" autoAdjust="0"/>
  </p:normalViewPr>
  <p:slideViewPr>
    <p:cSldViewPr snapToGrid="0" snapToObjects="1">
      <p:cViewPr>
        <p:scale>
          <a:sx n="130" d="100"/>
          <a:sy n="130" d="100"/>
        </p:scale>
        <p:origin x="-480" y="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B99E7-41AC-CF4E-8BCE-531541261DD2}" type="datetimeFigureOut">
              <a:rPr lang="en-US" smtClean="0"/>
              <a:t>9/4/15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3F5D7-D430-3B4B-8297-3E772E334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06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5" Type="http://schemas.openxmlformats.org/officeDocument/2006/relationships/image" Target="../media/image43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Relationship Id="rId3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175" y="3527980"/>
            <a:ext cx="7612063" cy="2480098"/>
          </a:xfrm>
        </p:spPr>
        <p:txBody>
          <a:bodyPr/>
          <a:lstStyle/>
          <a:p>
            <a:r>
              <a:rPr lang="en-US" dirty="0" smtClean="0"/>
              <a:t>Animals and Climate </a:t>
            </a:r>
            <a:r>
              <a:rPr lang="en-US" dirty="0" smtClean="0"/>
              <a:t>Change </a:t>
            </a:r>
            <a:br>
              <a:rPr lang="en-US" dirty="0" smtClean="0"/>
            </a:br>
            <a:r>
              <a:rPr lang="en-US" sz="3200" i="1" dirty="0" smtClean="0"/>
              <a:t>One future for all living things</a:t>
            </a:r>
            <a:endParaRPr lang="en-US" sz="3200" i="1" dirty="0"/>
          </a:p>
        </p:txBody>
      </p:sp>
      <p:pic>
        <p:nvPicPr>
          <p:cNvPr id="7" name="Picture Placeholder 6" descr="020113zootbc04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" r="1088"/>
          <a:stretch>
            <a:fillRect/>
          </a:stretch>
        </p:blipFill>
        <p:spPr>
          <a:xfrm rot="21414040">
            <a:off x="1617818" y="873736"/>
            <a:ext cx="5486400" cy="362621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5175" y="4222346"/>
            <a:ext cx="74979" cy="76116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5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1"/>
            <a:ext cx="3657600" cy="1150551"/>
          </a:xfrm>
        </p:spPr>
        <p:txBody>
          <a:bodyPr/>
          <a:lstStyle/>
          <a:p>
            <a:r>
              <a:rPr lang="en-US" sz="2600" dirty="0" smtClean="0"/>
              <a:t>How many elephants are killed by poachers every year?</a:t>
            </a:r>
            <a:endParaRPr lang="en-US" sz="2600" dirty="0"/>
          </a:p>
        </p:txBody>
      </p:sp>
      <p:pic>
        <p:nvPicPr>
          <p:cNvPr id="7" name="Content Placeholder 6" descr="82754_990x742-cb1408134986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6161" b="9155"/>
          <a:stretch/>
        </p:blipFill>
        <p:spPr>
          <a:xfrm>
            <a:off x="765174" y="2979430"/>
            <a:ext cx="3657600" cy="327793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4122568" cy="903288"/>
          </a:xfrm>
        </p:spPr>
        <p:txBody>
          <a:bodyPr/>
          <a:lstStyle/>
          <a:p>
            <a:r>
              <a:rPr lang="en-US" dirty="0" smtClean="0"/>
              <a:t>Answer: 30,000.  That’s two every hour.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838062"/>
            <a:ext cx="3657600" cy="3419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Central Africa has lost 64% of its elephants in the past ten years.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4734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1"/>
            <a:ext cx="3657600" cy="1197591"/>
          </a:xfrm>
        </p:spPr>
        <p:txBody>
          <a:bodyPr/>
          <a:lstStyle/>
          <a:p>
            <a:r>
              <a:rPr lang="en-US" dirty="0" smtClean="0"/>
              <a:t>How many animal species go extinct every year?</a:t>
            </a:r>
            <a:endParaRPr lang="en-US" dirty="0"/>
          </a:p>
        </p:txBody>
      </p:sp>
      <p:pic>
        <p:nvPicPr>
          <p:cNvPr id="7" name="Content Placeholder 6" descr="300px-Bufo_periglenes2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6" t="9584" r="2919" b="1"/>
          <a:stretch/>
        </p:blipFill>
        <p:spPr>
          <a:xfrm>
            <a:off x="581746" y="2994863"/>
            <a:ext cx="3841028" cy="326250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1"/>
            <a:ext cx="3657600" cy="1197591"/>
          </a:xfrm>
        </p:spPr>
        <p:txBody>
          <a:bodyPr/>
          <a:lstStyle/>
          <a:p>
            <a:r>
              <a:rPr lang="en-US" dirty="0" smtClean="0"/>
              <a:t>How many animal species go extinct every year?</a:t>
            </a:r>
            <a:endParaRPr lang="en-US" dirty="0"/>
          </a:p>
        </p:txBody>
      </p:sp>
      <p:pic>
        <p:nvPicPr>
          <p:cNvPr id="7" name="Content Placeholder 6" descr="300px-Bufo_periglenes2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6" t="9584" r="2919" b="1"/>
          <a:stretch/>
        </p:blipFill>
        <p:spPr>
          <a:xfrm>
            <a:off x="581746" y="2994863"/>
            <a:ext cx="3841028" cy="326250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Answer: More than 1,000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934436" cy="36082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99% of endangered species are at-risk because of human activities.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210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803188"/>
            <a:ext cx="3657600" cy="1175995"/>
          </a:xfrm>
        </p:spPr>
        <p:txBody>
          <a:bodyPr/>
          <a:lstStyle/>
          <a:p>
            <a:r>
              <a:rPr lang="en-US" sz="2600" dirty="0" smtClean="0"/>
              <a:t>How many acres of rainforest are destroyed each year?</a:t>
            </a:r>
            <a:endParaRPr lang="en-US" sz="2600" dirty="0"/>
          </a:p>
        </p:txBody>
      </p:sp>
      <p:pic>
        <p:nvPicPr>
          <p:cNvPr id="7" name="Content Placeholder 6" descr="1546_deforestation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r="16212" b="-8521"/>
          <a:stretch/>
        </p:blipFill>
        <p:spPr>
          <a:xfrm>
            <a:off x="765174" y="3150828"/>
            <a:ext cx="3657600" cy="324657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5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 smtClean="0"/>
              <a:t>How many acres of rainforest are destroyed each year?</a:t>
            </a:r>
            <a:endParaRPr lang="en-US" sz="2600" dirty="0"/>
          </a:p>
        </p:txBody>
      </p:sp>
      <p:pic>
        <p:nvPicPr>
          <p:cNvPr id="7" name="Content Placeholder 6" descr="1546_deforestation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r="16212" b="-8521"/>
          <a:stretch/>
        </p:blipFill>
        <p:spPr>
          <a:xfrm>
            <a:off x="765174" y="2805870"/>
            <a:ext cx="3657600" cy="360829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Answer: 78 million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1098427"/>
          </a:xfrm>
        </p:spPr>
        <p:txBody>
          <a:bodyPr/>
          <a:lstStyle/>
          <a:p>
            <a:r>
              <a:rPr lang="en-US" dirty="0" smtClean="0"/>
              <a:t>An area the size of New York State is lost every year.</a:t>
            </a:r>
            <a:endParaRPr lang="en-US" dirty="0"/>
          </a:p>
        </p:txBody>
      </p:sp>
      <p:pic>
        <p:nvPicPr>
          <p:cNvPr id="4" name="Picture 3" descr="images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969" y="3747497"/>
            <a:ext cx="3738103" cy="232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0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6: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2007028"/>
            <a:ext cx="3657600" cy="583771"/>
          </a:xfrm>
        </p:spPr>
        <p:txBody>
          <a:bodyPr/>
          <a:lstStyle/>
          <a:p>
            <a:r>
              <a:rPr lang="en-US" dirty="0" smtClean="0"/>
              <a:t>How many people does it take to make a difference?</a:t>
            </a:r>
            <a:endParaRPr lang="en-US" dirty="0"/>
          </a:p>
        </p:txBody>
      </p:sp>
      <p:pic>
        <p:nvPicPr>
          <p:cNvPr id="7" name="Content Placeholder 6" descr="images-3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r="16700" b="10894"/>
          <a:stretch/>
        </p:blipFill>
        <p:spPr>
          <a:xfrm>
            <a:off x="765174" y="3042149"/>
            <a:ext cx="3657600" cy="321521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5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6: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2007028"/>
            <a:ext cx="3657600" cy="583771"/>
          </a:xfrm>
        </p:spPr>
        <p:txBody>
          <a:bodyPr/>
          <a:lstStyle/>
          <a:p>
            <a:r>
              <a:rPr lang="en-US" dirty="0" smtClean="0"/>
              <a:t>How many people does it take to make a difference?</a:t>
            </a:r>
            <a:endParaRPr lang="en-US" dirty="0"/>
          </a:p>
        </p:txBody>
      </p:sp>
      <p:pic>
        <p:nvPicPr>
          <p:cNvPr id="7" name="Content Placeholder 6" descr="images-3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r="16700" b="10894"/>
          <a:stretch/>
        </p:blipFill>
        <p:spPr>
          <a:xfrm>
            <a:off x="765174" y="3042149"/>
            <a:ext cx="3657600" cy="321521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Answer: One</a:t>
            </a:r>
            <a:endParaRPr lang="en-US" dirty="0"/>
          </a:p>
        </p:txBody>
      </p:sp>
      <p:pic>
        <p:nvPicPr>
          <p:cNvPr id="8" name="Content Placeholder 7" descr="images-4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7" r="16657"/>
          <a:stretch>
            <a:fillRect/>
          </a:stretch>
        </p:blipFill>
        <p:spPr>
          <a:xfrm>
            <a:off x="5299711" y="3261668"/>
            <a:ext cx="2680222" cy="2644091"/>
          </a:xfrm>
        </p:spPr>
      </p:pic>
    </p:spTree>
    <p:extLst>
      <p:ext uri="{BB962C8B-B14F-4D97-AF65-F5344CB8AC3E}">
        <p14:creationId xmlns:p14="http://schemas.microsoft.com/office/powerpoint/2010/main" val="199787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the situation get this way for animals?</a:t>
            </a:r>
            <a:endParaRPr lang="en-US" dirty="0"/>
          </a:p>
        </p:txBody>
      </p:sp>
      <p:pic>
        <p:nvPicPr>
          <p:cNvPr id="9" name="Content Placeholder 8" descr="images-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3" b="5913"/>
          <a:stretch>
            <a:fillRect/>
          </a:stretch>
        </p:blipFill>
        <p:spPr>
          <a:xfrm>
            <a:off x="1298216" y="2415804"/>
            <a:ext cx="6634685" cy="3645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7509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Change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5174" y="1756150"/>
            <a:ext cx="7904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350 parts per million of carbon in the atmosphere is considered safe.</a:t>
            </a:r>
          </a:p>
          <a:p>
            <a:pPr algn="ctr"/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7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Change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5174" y="1756150"/>
            <a:ext cx="790457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350 parts per million of carbon in the atmosphere is considered safe.</a:t>
            </a:r>
          </a:p>
          <a:p>
            <a:pPr algn="ctr"/>
            <a:endParaRPr lang="en-US" sz="2800" dirty="0">
              <a:solidFill>
                <a:schemeClr val="accent3"/>
              </a:solidFill>
            </a:endParaRPr>
          </a:p>
          <a:p>
            <a:pPr algn="ctr"/>
            <a:r>
              <a:rPr lang="en-US" sz="2800" dirty="0" smtClean="0">
                <a:solidFill>
                  <a:srgbClr val="F8C000"/>
                </a:solidFill>
              </a:rPr>
              <a:t>We just passed 400 parts per million.  </a:t>
            </a:r>
            <a:endParaRPr lang="en-US" sz="2800" dirty="0">
              <a:solidFill>
                <a:srgbClr val="F8C000"/>
              </a:solidFill>
            </a:endParaRPr>
          </a:p>
        </p:txBody>
      </p:sp>
      <p:pic>
        <p:nvPicPr>
          <p:cNvPr id="4" name="Picture 3" descr="GreenhouseEffe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35" y="3185787"/>
            <a:ext cx="5415001" cy="34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3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Ninth grader at BLS</a:t>
            </a:r>
            <a:br>
              <a:rPr lang="en-US" sz="3200" dirty="0" smtClean="0"/>
            </a:br>
            <a:r>
              <a:rPr lang="en-US" sz="3200" dirty="0" smtClean="0"/>
              <a:t>Zoo Volunteer</a:t>
            </a:r>
            <a:br>
              <a:rPr lang="en-US" sz="3200" dirty="0" smtClean="0"/>
            </a:br>
            <a:r>
              <a:rPr lang="en-US" sz="3200" dirty="0" smtClean="0"/>
              <a:t>Zoo Youth Council Member</a:t>
            </a:r>
            <a:endParaRPr lang="en-US" sz="32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Placeholder 12" descr="020113zootbc05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 t="5251" r="-1021" b="38187"/>
          <a:stretch/>
        </p:blipFill>
        <p:spPr>
          <a:xfrm rot="504148">
            <a:off x="4120905" y="566375"/>
            <a:ext cx="4306588" cy="3207649"/>
          </a:xfrm>
        </p:spPr>
      </p:pic>
    </p:spTree>
    <p:extLst>
      <p:ext uri="{BB962C8B-B14F-4D97-AF65-F5344CB8AC3E}">
        <p14:creationId xmlns:p14="http://schemas.microsoft.com/office/powerpoint/2010/main" val="331435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Change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5174" y="1756150"/>
            <a:ext cx="7904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The carbon we burn every day is hurting animals around the world.  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41" y="2710257"/>
            <a:ext cx="6089359" cy="3914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508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[how cc affects animals]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03923" y="2178538"/>
            <a:ext cx="7273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Animals can’t adapt fast enough for changes – evolution takes generations</a:t>
            </a:r>
          </a:p>
          <a:p>
            <a:endParaRPr lang="en-US" dirty="0"/>
          </a:p>
          <a:p>
            <a:r>
              <a:rPr lang="en-US" dirty="0" smtClean="0"/>
              <a:t>-research a couple of other facts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9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And, there are other factors that affect </a:t>
            </a:r>
            <a:r>
              <a:rPr lang="en-US" dirty="0" err="1" smtClean="0"/>
              <a:t>anials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5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329" y="391998"/>
            <a:ext cx="8356197" cy="242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3"/>
                </a:solidFill>
                <a:latin typeface="Arial Black"/>
                <a:cs typeface="Arial Black"/>
              </a:rPr>
              <a:t>HABITAT DESTRUCTION </a:t>
            </a:r>
            <a:r>
              <a:rPr lang="en-US" sz="2400" dirty="0" smtClean="0">
                <a:solidFill>
                  <a:srgbClr val="CCFFCC"/>
                </a:solidFill>
                <a:latin typeface="Arial Black"/>
                <a:cs typeface="Arial Black"/>
              </a:rPr>
              <a:t>is the main threat to 85% of endangered species.  Habitat is destroyed for the profit of large companies.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CCFFCC"/>
              </a:solidFill>
              <a:latin typeface="Arial Black"/>
              <a:cs typeface="Arial Black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CCFFCC"/>
                </a:solidFill>
                <a:latin typeface="Arial Black"/>
                <a:cs typeface="Arial Black"/>
              </a:rPr>
              <a:t>Half of the world’s original forests are gone.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CCFFCC"/>
              </a:solidFill>
              <a:latin typeface="Arial Black"/>
              <a:cs typeface="Arial Black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CCFFCC"/>
                </a:solidFill>
                <a:latin typeface="Arial Black"/>
                <a:cs typeface="Arial Black"/>
              </a:rPr>
              <a:t>70% of land lost to animals is for agriculture.</a:t>
            </a:r>
            <a:endParaRPr lang="en-US" sz="2400" dirty="0">
              <a:solidFill>
                <a:srgbClr val="CCFFCC"/>
              </a:solidFill>
              <a:latin typeface="Arial Black"/>
              <a:cs typeface="Arial Black"/>
            </a:endParaRPr>
          </a:p>
        </p:txBody>
      </p:sp>
      <p:pic>
        <p:nvPicPr>
          <p:cNvPr id="5" name="Picture 4" descr="image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51" y="2963214"/>
            <a:ext cx="5471109" cy="3581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6028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586" y="674236"/>
            <a:ext cx="824645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/>
                <a:cs typeface="Arial Black"/>
              </a:rPr>
              <a:t>EXAMPLE: PALM OIL</a:t>
            </a:r>
          </a:p>
          <a:p>
            <a:endParaRPr lang="en-US" sz="2000" dirty="0">
              <a:latin typeface="Arial Black"/>
              <a:cs typeface="Arial Black"/>
            </a:endParaRPr>
          </a:p>
          <a:p>
            <a:r>
              <a:rPr lang="en-US" sz="2000" dirty="0" smtClean="0">
                <a:latin typeface="Arial Black"/>
                <a:cs typeface="Arial Black"/>
              </a:rPr>
              <a:t>Equivalent of 300 football fields are cleared EVERY HOUR to make room for more palm oil trees.</a:t>
            </a:r>
          </a:p>
          <a:p>
            <a:endParaRPr lang="en-US" sz="2000" dirty="0">
              <a:latin typeface="Arial Black"/>
              <a:cs typeface="Arial Black"/>
            </a:endParaRPr>
          </a:p>
          <a:p>
            <a:r>
              <a:rPr lang="en-US" sz="2000" dirty="0" smtClean="0">
                <a:latin typeface="Arial Black"/>
                <a:cs typeface="Arial Black"/>
              </a:rPr>
              <a:t>Palm oil is in 40-50% of all household products: baked goods, shampoo, detergent, even toothpaste.</a:t>
            </a:r>
          </a:p>
          <a:p>
            <a:endParaRPr lang="en-US" sz="2000" dirty="0">
              <a:latin typeface="Arial Black"/>
              <a:cs typeface="Arial Black"/>
            </a:endParaRPr>
          </a:p>
          <a:p>
            <a:r>
              <a:rPr lang="en-US" sz="2000" dirty="0" smtClean="0">
                <a:latin typeface="Arial Black"/>
                <a:cs typeface="Arial Black"/>
              </a:rPr>
              <a:t>Indonesia and Malaysia: the orangutan could be extinct in 5-10 years and the Sumatran tiger in only 3 years because of habitat lost to palm oil plantations.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4127856"/>
            <a:ext cx="31496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3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1685" y="580157"/>
            <a:ext cx="8026967" cy="553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83500"/>
                </a:solidFill>
                <a:latin typeface="Arial Black"/>
                <a:cs typeface="Arial Black"/>
              </a:rPr>
              <a:t>POACHING </a:t>
            </a:r>
            <a:r>
              <a:rPr lang="en-US" sz="2000" dirty="0" smtClean="0">
                <a:latin typeface="Arial Black"/>
                <a:cs typeface="Arial Black"/>
              </a:rPr>
              <a:t>affects many species.  Animals are killed for one body part that is worth a lot of money.  Elephant tusks are sold for $1,000 per pound to make jewelry, figurines, and other objects.  Poor people are exploited to hunt the animals.</a:t>
            </a:r>
          </a:p>
          <a:p>
            <a:endParaRPr lang="en-US" sz="2000" dirty="0">
              <a:latin typeface="Arial Black"/>
              <a:cs typeface="Arial Black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Arial Black"/>
                <a:cs typeface="Arial Black"/>
              </a:rPr>
              <a:t>Because of poaching: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Arial Black"/>
              <a:cs typeface="Arial Black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Arial Black"/>
                <a:cs typeface="Arial Black"/>
              </a:rPr>
              <a:t>-The black rhino population is down 98% in the past fifty years.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Arial Black"/>
              <a:cs typeface="Arial Black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Arial Black"/>
                <a:cs typeface="Arial Black"/>
              </a:rPr>
              <a:t>-The lion is extinct in seven African countries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Arial Black"/>
              <a:cs typeface="Arial Black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Arial Black"/>
                <a:cs typeface="Arial Black"/>
              </a:rPr>
              <a:t>-There are only 2,000 </a:t>
            </a:r>
            <a:r>
              <a:rPr lang="en-US" sz="2000" dirty="0" err="1" smtClean="0">
                <a:latin typeface="Arial Black"/>
                <a:cs typeface="Arial Black"/>
              </a:rPr>
              <a:t>Grevy’s</a:t>
            </a:r>
            <a:r>
              <a:rPr lang="en-US" sz="2000" dirty="0" smtClean="0">
                <a:latin typeface="Arial Black"/>
                <a:cs typeface="Arial Black"/>
              </a:rPr>
              <a:t> zebras left in the wild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Arial Black"/>
              <a:cs typeface="Arial Black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Arial Black"/>
                <a:cs typeface="Arial Black"/>
              </a:rPr>
              <a:t>-Up to 80,000 pangolins were killed last year for their scales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imgre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18" y="5317134"/>
            <a:ext cx="2134743" cy="14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7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487" y="878075"/>
            <a:ext cx="8748139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83500"/>
                </a:solidFill>
                <a:latin typeface="Arial Black"/>
                <a:cs typeface="Arial Black"/>
              </a:rPr>
              <a:t>CHEMICALS</a:t>
            </a:r>
            <a:r>
              <a:rPr lang="en-US" sz="2000" dirty="0" smtClean="0">
                <a:latin typeface="Arial Black"/>
                <a:cs typeface="Arial Black"/>
              </a:rPr>
              <a:t> from pesticides, insecticides and herbicides have a huge effect on animals.</a:t>
            </a:r>
          </a:p>
          <a:p>
            <a:endParaRPr lang="en-US" sz="2000" dirty="0">
              <a:latin typeface="Arial Black"/>
              <a:cs typeface="Arial Black"/>
            </a:endParaRPr>
          </a:p>
          <a:p>
            <a:r>
              <a:rPr lang="en-US" sz="2000" dirty="0" smtClean="0">
                <a:latin typeface="Arial Black"/>
                <a:cs typeface="Arial Black"/>
              </a:rPr>
              <a:t>-Pesticides found in 100% of rivers and streams in the U.S.</a:t>
            </a:r>
          </a:p>
          <a:p>
            <a:endParaRPr lang="en-US" sz="2000" dirty="0">
              <a:latin typeface="Arial Black"/>
              <a:cs typeface="Arial Black"/>
            </a:endParaRPr>
          </a:p>
          <a:p>
            <a:r>
              <a:rPr lang="en-US" sz="2000" dirty="0" smtClean="0">
                <a:latin typeface="Arial Black"/>
                <a:cs typeface="Arial Black"/>
              </a:rPr>
              <a:t>-72 million birds are killed by pesticides in the U.S. every year</a:t>
            </a:r>
          </a:p>
          <a:p>
            <a:endParaRPr lang="en-US" sz="2000" dirty="0">
              <a:latin typeface="Arial Black"/>
              <a:cs typeface="Arial Black"/>
            </a:endParaRPr>
          </a:p>
          <a:p>
            <a:r>
              <a:rPr lang="en-US" sz="2000" dirty="0" smtClean="0">
                <a:latin typeface="Arial Black"/>
                <a:cs typeface="Arial Black"/>
              </a:rPr>
              <a:t>-3,900 species of amphibians are in trouble because of chemical pollution</a:t>
            </a:r>
          </a:p>
          <a:p>
            <a:endParaRPr lang="en-US" sz="2000" dirty="0">
              <a:latin typeface="Arial Black"/>
              <a:cs typeface="Arial Black"/>
            </a:endParaRPr>
          </a:p>
          <a:p>
            <a:r>
              <a:rPr lang="en-US" sz="2000" dirty="0" smtClean="0">
                <a:latin typeface="Arial Black"/>
                <a:cs typeface="Arial Black"/>
              </a:rPr>
              <a:t>-165 species of amphibians have already gone extinct in the last 30 years</a:t>
            </a:r>
          </a:p>
          <a:p>
            <a:endParaRPr lang="en-US" sz="2000" dirty="0">
              <a:latin typeface="Arial Black"/>
              <a:cs typeface="Arial Black"/>
            </a:endParaRPr>
          </a:p>
          <a:p>
            <a:r>
              <a:rPr lang="en-US" sz="2000" dirty="0">
                <a:latin typeface="Arial Black"/>
                <a:cs typeface="Arial Black"/>
              </a:rPr>
              <a:t>-Bee populations are </a:t>
            </a:r>
            <a:r>
              <a:rPr lang="en-US" sz="2000" dirty="0" smtClean="0">
                <a:latin typeface="Arial Black"/>
                <a:cs typeface="Arial Black"/>
              </a:rPr>
              <a:t>dropping by </a:t>
            </a:r>
            <a:r>
              <a:rPr lang="en-US" sz="2000" dirty="0">
                <a:latin typeface="Arial Black"/>
                <a:cs typeface="Arial Black"/>
              </a:rPr>
              <a:t>30% every year</a:t>
            </a:r>
          </a:p>
          <a:p>
            <a:endParaRPr lang="en-US" sz="2000" dirty="0" smtClean="0">
              <a:latin typeface="Arial Black"/>
              <a:cs typeface="Arial Black"/>
            </a:endParaRPr>
          </a:p>
          <a:p>
            <a:r>
              <a:rPr lang="en-US" sz="2000" dirty="0" smtClean="0">
                <a:latin typeface="Arial Black"/>
                <a:cs typeface="Arial Black"/>
              </a:rPr>
              <a:t>We rely on bee pollination for at least 25% of our food.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imgres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6" y="145065"/>
            <a:ext cx="903562" cy="733010"/>
          </a:xfrm>
          <a:prstGeom prst="rect">
            <a:avLst/>
          </a:prstGeom>
        </p:spPr>
      </p:pic>
      <p:pic>
        <p:nvPicPr>
          <p:cNvPr id="4" name="Picture 3" descr="imgres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632" y="4707067"/>
            <a:ext cx="1185761" cy="96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5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615" y="957385"/>
            <a:ext cx="7522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we know all of these things are hurting animals and causing extinctions, why don</a:t>
            </a:r>
            <a:r>
              <a:rPr lang="fr-FR" dirty="0" smtClean="0"/>
              <a:t>’</a:t>
            </a:r>
            <a:r>
              <a:rPr lang="en-US" dirty="0" smtClean="0"/>
              <a:t>t we stop them??</a:t>
            </a:r>
          </a:p>
          <a:p>
            <a:endParaRPr lang="en-US" dirty="0"/>
          </a:p>
          <a:p>
            <a:r>
              <a:rPr lang="en-US" dirty="0" smtClean="0"/>
              <a:t>Greed,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9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Eposterelepha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07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79126" y="846715"/>
            <a:ext cx="3057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 human being should have enough resources, and no one should have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07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IS POSSIBLE!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7615" y="2305538"/>
            <a:ext cx="7297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climate and for animals.</a:t>
            </a:r>
          </a:p>
          <a:p>
            <a:endParaRPr lang="en-US" dirty="0"/>
          </a:p>
          <a:p>
            <a:r>
              <a:rPr lang="en-US" dirty="0" smtClean="0"/>
              <a:t>[Diane S – hopeful stats about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I’m here today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5174" y="1944309"/>
            <a:ext cx="7612063" cy="4515813"/>
          </a:xfrm>
        </p:spPr>
        <p:txBody>
          <a:bodyPr>
            <a:noAutofit/>
          </a:bodyPr>
          <a:lstStyle/>
          <a:p>
            <a:r>
              <a:rPr lang="en-US" sz="2600" dirty="0" smtClean="0"/>
              <a:t>Climate change is happening now</a:t>
            </a:r>
          </a:p>
          <a:p>
            <a:r>
              <a:rPr lang="en-US" sz="2600" dirty="0" smtClean="0"/>
              <a:t>Changes are affecting all animals, including humans</a:t>
            </a:r>
          </a:p>
          <a:p>
            <a:r>
              <a:rPr lang="en-US" sz="2600" dirty="0" smtClean="0"/>
              <a:t>There are things we all can do to make a difference</a:t>
            </a:r>
          </a:p>
          <a:p>
            <a:r>
              <a:rPr lang="en-US" sz="2600" dirty="0" smtClean="0"/>
              <a:t>It’s up to our generation </a:t>
            </a:r>
            <a:endParaRPr lang="en-US" sz="2600" dirty="0"/>
          </a:p>
          <a:p>
            <a:r>
              <a:rPr lang="en-US" sz="2600" dirty="0" smtClean="0"/>
              <a:t>We need to get connected and work together as a community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0799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IS POSSIBLE!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5165" y="1850229"/>
            <a:ext cx="870110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FF00"/>
                </a:solidFill>
              </a:rPr>
              <a:t>Just a few years ago, there were only 26 Amur Leopards.</a:t>
            </a:r>
          </a:p>
          <a:p>
            <a:endParaRPr lang="en-US" sz="2600" dirty="0">
              <a:solidFill>
                <a:srgbClr val="FFFF00"/>
              </a:solidFill>
            </a:endParaRPr>
          </a:p>
          <a:p>
            <a:r>
              <a:rPr lang="en-US" sz="2600" dirty="0" smtClean="0">
                <a:solidFill>
                  <a:srgbClr val="FFFF00"/>
                </a:solidFill>
              </a:rPr>
              <a:t>President Obama is supporting laws to ban selling ivory and giving $10 million for anti-poaching efforts in Africa.</a:t>
            </a:r>
          </a:p>
          <a:p>
            <a:endParaRPr lang="en-US" sz="2600" dirty="0">
              <a:solidFill>
                <a:srgbClr val="FFFF00"/>
              </a:solidFill>
            </a:endParaRP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Picture 3" descr="image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55" y="3573282"/>
            <a:ext cx="4615263" cy="30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6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6264" y="297919"/>
            <a:ext cx="4154582" cy="664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Costa Rica has found ways to get almost all of their electricity from renewable sources.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Young people are advocating for a healthy atmosphere and a sustainable climate by bringing lawsuits in all fifty states through Our Children’s Trust.</a:t>
            </a:r>
          </a:p>
          <a:p>
            <a:endParaRPr lang="en-US" dirty="0"/>
          </a:p>
        </p:txBody>
      </p:sp>
      <p:pic>
        <p:nvPicPr>
          <p:cNvPr id="4" name="Picture 3" descr="CNFL-wind-power-Costa-Ri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681" y="1022021"/>
            <a:ext cx="4613154" cy="340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5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198" y="282239"/>
            <a:ext cx="85286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More than </a:t>
            </a:r>
            <a:r>
              <a:rPr lang="en-US" sz="2800" dirty="0" smtClean="0">
                <a:solidFill>
                  <a:srgbClr val="FFFF00"/>
                </a:solidFill>
              </a:rPr>
              <a:t>500,000 </a:t>
            </a:r>
            <a:r>
              <a:rPr lang="en-US" sz="2800" dirty="0">
                <a:solidFill>
                  <a:srgbClr val="FFFF00"/>
                </a:solidFill>
              </a:rPr>
              <a:t>people went to New York </a:t>
            </a:r>
            <a:r>
              <a:rPr lang="en-US" sz="2800" dirty="0" smtClean="0">
                <a:solidFill>
                  <a:srgbClr val="FFFF00"/>
                </a:solidFill>
              </a:rPr>
              <a:t>City </a:t>
            </a:r>
            <a:r>
              <a:rPr lang="en-US" sz="2800" dirty="0">
                <a:solidFill>
                  <a:srgbClr val="FFFF00"/>
                </a:solidFill>
              </a:rPr>
              <a:t>for the People’s Climate </a:t>
            </a:r>
            <a:r>
              <a:rPr lang="en-US" sz="2800" dirty="0" smtClean="0">
                <a:solidFill>
                  <a:srgbClr val="FFFF00"/>
                </a:solidFill>
              </a:rPr>
              <a:t>March </a:t>
            </a:r>
            <a:r>
              <a:rPr lang="en-US" sz="2800" dirty="0" smtClean="0">
                <a:solidFill>
                  <a:srgbClr val="FFFF00"/>
                </a:solidFill>
              </a:rPr>
              <a:t>in September 2014, </a:t>
            </a:r>
            <a:r>
              <a:rPr lang="en-US" sz="2800" dirty="0" smtClean="0">
                <a:solidFill>
                  <a:srgbClr val="FFFF00"/>
                </a:solidFill>
              </a:rPr>
              <a:t>one of 2,600 events that weekend in 162 countries.</a:t>
            </a:r>
            <a:endParaRPr lang="en-US" sz="28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peoplesclimatema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44" y="1816674"/>
            <a:ext cx="7498017" cy="486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5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Zoos are helping, too!</a:t>
            </a:r>
            <a:endParaRPr lang="en-US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 rot="16200000">
            <a:off x="2061262" y="-22912"/>
            <a:ext cx="4954851" cy="854433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Zoos play a critical role in helping animal species </a:t>
            </a:r>
            <a:r>
              <a:rPr lang="en-US" dirty="0" smtClean="0">
                <a:solidFill>
                  <a:srgbClr val="FFFF00"/>
                </a:solidFill>
              </a:rPr>
              <a:t>survive.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600" dirty="0" smtClean="0"/>
              <a:t>AZA accredited zoos have more than 450 programs through the Species Survival Plan to maintain healthy, genetically diverse captive populations.</a:t>
            </a:r>
          </a:p>
          <a:p>
            <a:pPr marL="0" indent="0">
              <a:buNone/>
            </a:pPr>
            <a:r>
              <a:rPr lang="en-US" sz="2600" dirty="0" smtClean="0"/>
              <a:t>Zoos educate 180 million visitors every year about climate change and its effect on animals.</a:t>
            </a:r>
          </a:p>
          <a:p>
            <a:pPr marL="0" indent="0">
              <a:buNone/>
            </a:pPr>
            <a:r>
              <a:rPr lang="en-US" sz="2600" dirty="0" smtClean="0"/>
              <a:t>Zoos do research and help conservationists protect animals in the wild.</a:t>
            </a:r>
          </a:p>
          <a:p>
            <a:pPr marL="0" indent="0">
              <a:buNone/>
            </a:pPr>
            <a:r>
              <a:rPr lang="en-US" sz="2600" dirty="0" smtClean="0"/>
              <a:t>Zoos raise money to fund conservation efforts around the world.</a:t>
            </a: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Interesting fact: More people go to AZA accredited zoos in the US than to all NFL, MLB, NHL and NBA games combined.  Zoos educate a lot of people!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231" y="172479"/>
            <a:ext cx="57850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And lots of other cool stuff!</a:t>
            </a:r>
          </a:p>
          <a:p>
            <a:endParaRPr lang="en-US" dirty="0"/>
          </a:p>
          <a:p>
            <a:r>
              <a:rPr lang="en-US" sz="3200" dirty="0" smtClean="0">
                <a:solidFill>
                  <a:schemeClr val="accent3"/>
                </a:solidFill>
              </a:rPr>
              <a:t>Franklin Park Zoo is:</a:t>
            </a:r>
          </a:p>
          <a:p>
            <a:endParaRPr lang="en-US" dirty="0" smtClean="0"/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Rescuing injured animals like Blue, an American Cougar now living at the Stone Zoo.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Saving the rattlesnake population in the Blue Hills.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Picture 4" descr="10881610_10152600085036989_3113857437655144291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271" y="297918"/>
            <a:ext cx="2383579" cy="3575370"/>
          </a:xfrm>
          <a:prstGeom prst="rect">
            <a:avLst/>
          </a:prstGeom>
        </p:spPr>
      </p:pic>
      <p:pic>
        <p:nvPicPr>
          <p:cNvPr id="7" name="Picture 6" descr="imag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07" y="4209418"/>
            <a:ext cx="33782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196" y="282239"/>
            <a:ext cx="5847771" cy="597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Helping whooping cranes migrate by following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</a:rPr>
              <a:t>ultralight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aircraft</a:t>
            </a:r>
          </a:p>
          <a:p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Re-introducing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Mexican Gray Wolves in the American Southwest.  </a:t>
            </a:r>
          </a:p>
          <a:p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Supporting 96 Elephants, an organization working to save wild elephants.</a:t>
            </a:r>
          </a:p>
          <a:p>
            <a:endParaRPr lang="en-US" dirty="0"/>
          </a:p>
        </p:txBody>
      </p:sp>
      <p:pic>
        <p:nvPicPr>
          <p:cNvPr id="3" name="Picture 2" descr="operationmigrationbo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253" y="156799"/>
            <a:ext cx="2128897" cy="2128897"/>
          </a:xfrm>
          <a:prstGeom prst="rect">
            <a:avLst/>
          </a:prstGeom>
        </p:spPr>
      </p:pic>
      <p:pic>
        <p:nvPicPr>
          <p:cNvPr id="4" name="Picture 3" descr="conservationfeatured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13" y="2427338"/>
            <a:ext cx="2041437" cy="2041437"/>
          </a:xfrm>
          <a:prstGeom prst="rect">
            <a:avLst/>
          </a:prstGeom>
        </p:spPr>
      </p:pic>
      <p:pic>
        <p:nvPicPr>
          <p:cNvPr id="5" name="Picture 4" descr="elephan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33" y="4674884"/>
            <a:ext cx="1957717" cy="19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9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587" y="282239"/>
            <a:ext cx="8575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So…What can YOU do to make a difference for the climate and for animals?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3" name="Picture 2" descr="images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89" y="1448435"/>
            <a:ext cx="4357060" cy="2623281"/>
          </a:xfrm>
          <a:prstGeom prst="rect">
            <a:avLst/>
          </a:prstGeom>
        </p:spPr>
      </p:pic>
      <p:pic>
        <p:nvPicPr>
          <p:cNvPr id="4" name="Picture 3" descr="images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89" y="4150114"/>
            <a:ext cx="4357061" cy="2417373"/>
          </a:xfrm>
          <a:prstGeom prst="rect">
            <a:avLst/>
          </a:prstGeom>
        </p:spPr>
      </p:pic>
      <p:pic>
        <p:nvPicPr>
          <p:cNvPr id="6" name="Picture 5" descr="542836c3583c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2613485"/>
            <a:ext cx="3888616" cy="291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53" y="689916"/>
            <a:ext cx="865407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Recycle  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Compost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Turn off the lights and turn down the heat and air conditioning when you leave the house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Organize “Power Down Fridays” at your school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Send a letter to your legislators asking them to support the bill to ban ivory sales in Massachusetts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Send a letter to Home Depot and ask them to stop selling </a:t>
            </a:r>
            <a:r>
              <a:rPr lang="en-US" sz="2800" dirty="0" err="1" smtClean="0">
                <a:solidFill>
                  <a:srgbClr val="FFFF00"/>
                </a:solidFill>
              </a:rPr>
              <a:t>RoundUp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because it kills bees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Plant a tree or a garden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Walk or ride your bike instead of driving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29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84" y="224980"/>
            <a:ext cx="2600947" cy="3908527"/>
          </a:xfrm>
          <a:prstGeom prst="rect">
            <a:avLst/>
          </a:prstGeom>
        </p:spPr>
      </p:pic>
      <p:pic>
        <p:nvPicPr>
          <p:cNvPr id="3" name="Picture 2" descr="imag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29" y="224979"/>
            <a:ext cx="5168677" cy="3871519"/>
          </a:xfrm>
          <a:prstGeom prst="rect">
            <a:avLst/>
          </a:prstGeom>
        </p:spPr>
      </p:pic>
      <p:pic>
        <p:nvPicPr>
          <p:cNvPr id="4" name="Picture 3" descr="images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84" y="4249255"/>
            <a:ext cx="4913264" cy="2456632"/>
          </a:xfrm>
          <a:prstGeom prst="rect">
            <a:avLst/>
          </a:prstGeom>
        </p:spPr>
      </p:pic>
      <p:pic>
        <p:nvPicPr>
          <p:cNvPr id="5" name="Picture 4" descr="imgres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68" y="4249255"/>
            <a:ext cx="3275509" cy="245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9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5175" y="4716450"/>
            <a:ext cx="7612063" cy="1068255"/>
          </a:xfrm>
        </p:spPr>
        <p:txBody>
          <a:bodyPr/>
          <a:lstStyle/>
          <a:p>
            <a:r>
              <a:rPr lang="en-US" sz="5400" dirty="0" smtClean="0"/>
              <a:t>Animal Pop Quiz!</a:t>
            </a:r>
            <a:endParaRPr lang="en-US" sz="5400" dirty="0"/>
          </a:p>
        </p:txBody>
      </p:sp>
      <p:pic>
        <p:nvPicPr>
          <p:cNvPr id="8" name="Picture Placeholder 7" descr="images-1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7" t="7241" r="1342" b="2858"/>
          <a:stretch/>
        </p:blipFill>
        <p:spPr>
          <a:xfrm rot="21414040">
            <a:off x="2152942" y="578118"/>
            <a:ext cx="4726029" cy="4013505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1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One: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65174" y="1934954"/>
            <a:ext cx="3657600" cy="987632"/>
          </a:xfrm>
        </p:spPr>
        <p:txBody>
          <a:bodyPr/>
          <a:lstStyle/>
          <a:p>
            <a:r>
              <a:rPr lang="en-US" dirty="0" smtClean="0"/>
              <a:t>How many Amur Leopards are there in the wild?</a:t>
            </a:r>
            <a:endParaRPr lang="en-US" dirty="0"/>
          </a:p>
        </p:txBody>
      </p:sp>
      <p:pic>
        <p:nvPicPr>
          <p:cNvPr id="10" name="Content Placeholder 9" descr="020113zootbc04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" r="6549"/>
          <a:stretch/>
        </p:blipFill>
        <p:spPr>
          <a:xfrm>
            <a:off x="369422" y="3152966"/>
            <a:ext cx="4053352" cy="291392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9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One: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65174" y="1934954"/>
            <a:ext cx="3657600" cy="987632"/>
          </a:xfrm>
        </p:spPr>
        <p:txBody>
          <a:bodyPr/>
          <a:lstStyle/>
          <a:p>
            <a:r>
              <a:rPr lang="en-US" dirty="0" smtClean="0"/>
              <a:t>How many Amur Leopards are there in the wild?</a:t>
            </a:r>
            <a:endParaRPr lang="en-US" dirty="0"/>
          </a:p>
        </p:txBody>
      </p:sp>
      <p:pic>
        <p:nvPicPr>
          <p:cNvPr id="10" name="Content Placeholder 9" descr="020113zootbc04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" r="6549"/>
          <a:stretch/>
        </p:blipFill>
        <p:spPr>
          <a:xfrm>
            <a:off x="369422" y="3152966"/>
            <a:ext cx="4053352" cy="291392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448999"/>
          </a:xfrm>
        </p:spPr>
        <p:txBody>
          <a:bodyPr/>
          <a:lstStyle/>
          <a:p>
            <a:r>
              <a:rPr lang="en-US" dirty="0" smtClean="0"/>
              <a:t>Answer: 57 </a:t>
            </a:r>
            <a:endParaRPr lang="en-US" dirty="0"/>
          </a:p>
        </p:txBody>
      </p:sp>
      <p:pic>
        <p:nvPicPr>
          <p:cNvPr id="2" name="Content Placeholder 1" descr="amur-leopard2.jpg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" b="15470"/>
          <a:stretch/>
        </p:blipFill>
        <p:spPr>
          <a:xfrm>
            <a:off x="4719637" y="2297759"/>
            <a:ext cx="3481649" cy="3769127"/>
          </a:xfrm>
        </p:spPr>
      </p:pic>
    </p:spTree>
    <p:extLst>
      <p:ext uri="{BB962C8B-B14F-4D97-AF65-F5344CB8AC3E}">
        <p14:creationId xmlns:p14="http://schemas.microsoft.com/office/powerpoint/2010/main" val="123905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Two: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northern white rhinos are left?</a:t>
            </a:r>
            <a:endParaRPr lang="en-US" dirty="0"/>
          </a:p>
        </p:txBody>
      </p:sp>
      <p:pic>
        <p:nvPicPr>
          <p:cNvPr id="7" name="Content Placeholder 6" descr="northern-white-rhino-2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r="10727"/>
          <a:stretch/>
        </p:blipFill>
        <p:spPr>
          <a:xfrm>
            <a:off x="765173" y="2649071"/>
            <a:ext cx="3954463" cy="3608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2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Two: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white rhinos are left?</a:t>
            </a:r>
            <a:endParaRPr lang="en-US" dirty="0"/>
          </a:p>
        </p:txBody>
      </p:sp>
      <p:pic>
        <p:nvPicPr>
          <p:cNvPr id="7" name="Content Placeholder 6" descr="northern-white-rhino-2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r="10727"/>
          <a:stretch/>
        </p:blipFill>
        <p:spPr>
          <a:xfrm>
            <a:off x="765173" y="2649071"/>
            <a:ext cx="3954463" cy="3608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Answer: 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9821" y="2649071"/>
            <a:ext cx="3668574" cy="3608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There were 500 just thirty years ago.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573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1"/>
            <a:ext cx="3657600" cy="1150551"/>
          </a:xfrm>
        </p:spPr>
        <p:txBody>
          <a:bodyPr/>
          <a:lstStyle/>
          <a:p>
            <a:r>
              <a:rPr lang="en-US" sz="2600" dirty="0" smtClean="0"/>
              <a:t>How many elephants are killed by poachers every year?</a:t>
            </a:r>
            <a:endParaRPr lang="en-US" sz="2600" dirty="0"/>
          </a:p>
        </p:txBody>
      </p:sp>
      <p:pic>
        <p:nvPicPr>
          <p:cNvPr id="7" name="Content Placeholder 6" descr="82754_990x742-cb1408134986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6161" b="9155"/>
          <a:stretch/>
        </p:blipFill>
        <p:spPr>
          <a:xfrm>
            <a:off x="765174" y="2979430"/>
            <a:ext cx="3657600" cy="327793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11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103150</TotalTime>
  <Words>1128</Words>
  <Application>Microsoft Macintosh PowerPoint</Application>
  <PresentationFormat>On-screen Show (4:3)</PresentationFormat>
  <Paragraphs>154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Habitat</vt:lpstr>
      <vt:lpstr>Animals and Climate Change  One future for all living things</vt:lpstr>
      <vt:lpstr>Ninth grader at BLS Zoo Volunteer Zoo Youth Council Member</vt:lpstr>
      <vt:lpstr>Why I’m here today</vt:lpstr>
      <vt:lpstr>Animal Pop Quiz!</vt:lpstr>
      <vt:lpstr>Question One:</vt:lpstr>
      <vt:lpstr>Question One:</vt:lpstr>
      <vt:lpstr>Question Two:</vt:lpstr>
      <vt:lpstr>Question Two:</vt:lpstr>
      <vt:lpstr>Question 3:</vt:lpstr>
      <vt:lpstr>Question 3:</vt:lpstr>
      <vt:lpstr>Question 4:</vt:lpstr>
      <vt:lpstr>Question 4:</vt:lpstr>
      <vt:lpstr>Question 5:</vt:lpstr>
      <vt:lpstr>Question 5:</vt:lpstr>
      <vt:lpstr>Question 6:</vt:lpstr>
      <vt:lpstr>Question 6:</vt:lpstr>
      <vt:lpstr>How did the situation get this way for animals?</vt:lpstr>
      <vt:lpstr>Climate Change</vt:lpstr>
      <vt:lpstr>Climate Change</vt:lpstr>
      <vt:lpstr>Climate Change</vt:lpstr>
      <vt:lpstr>[how cc affects animals]</vt:lpstr>
      <vt:lpstr>And, there are other factors that affect anials…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 IS POSSIBLE!</vt:lpstr>
      <vt:lpstr>CHANGE IS POSSIBLE!</vt:lpstr>
      <vt:lpstr>PowerPoint Presentation</vt:lpstr>
      <vt:lpstr>PowerPoint Presentation</vt:lpstr>
      <vt:lpstr>Zoos are helping, too!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youth on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Aminol kanzorfateon</dc:title>
  <dc:creator>jenny sazama</dc:creator>
  <cp:lastModifiedBy>jenny sazama</cp:lastModifiedBy>
  <cp:revision>53</cp:revision>
  <cp:lastPrinted>2015-05-07T01:25:33Z</cp:lastPrinted>
  <dcterms:created xsi:type="dcterms:W3CDTF">2015-01-17T16:32:53Z</dcterms:created>
  <dcterms:modified xsi:type="dcterms:W3CDTF">2015-09-06T12:14:05Z</dcterms:modified>
</cp:coreProperties>
</file>